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sldIdLst>
    <p:sldId id="281" r:id="rId5"/>
    <p:sldId id="282" r:id="rId6"/>
    <p:sldId id="283" r:id="rId7"/>
    <p:sldId id="257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94D2E-832E-4454-88B1-C6C215C9E55C}" type="datetimeFigureOut">
              <a:rPr lang="en-US" smtClean="0"/>
              <a:t>12/21/2023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A0A09-6FA2-432A-878F-290AC51C72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3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 descr="purple tinted chalkboard">
            <a:extLst>
              <a:ext uri="{FF2B5EF4-FFF2-40B4-BE49-F238E27FC236}">
                <a16:creationId xmlns:a16="http://schemas.microsoft.com/office/drawing/2014/main" id="{12751E25-7490-4E9F-B6B6-99147D39E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-1" b="21257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  <a:noFill/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8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 descr="purple tinted chalkboard">
            <a:extLst>
              <a:ext uri="{FF2B5EF4-FFF2-40B4-BE49-F238E27FC236}">
                <a16:creationId xmlns:a16="http://schemas.microsoft.com/office/drawing/2014/main" id="{12751E25-7490-4E9F-B6B6-99147D39E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-1" b="21257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B1457-35E0-409B-98CD-F11D19CA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3" y="963142"/>
            <a:ext cx="8827245" cy="10280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Notable Characteristics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DD245-17CD-4FBE-A9CF-AC997273D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2" y="2127903"/>
            <a:ext cx="8827245" cy="3085032"/>
          </a:xfrm>
        </p:spPr>
        <p:txBody>
          <a:bodyPr>
            <a:normAutofit/>
          </a:bodyPr>
          <a:lstStyle/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James 1:19,20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“SWIFT TO HEAR”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“SLOW TO SPEAK”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“SLOW TO WRATH”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42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 descr="purple tinted chalkboard">
            <a:extLst>
              <a:ext uri="{FF2B5EF4-FFF2-40B4-BE49-F238E27FC236}">
                <a16:creationId xmlns:a16="http://schemas.microsoft.com/office/drawing/2014/main" id="{12751E25-7490-4E9F-B6B6-99147D39E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-1" b="21257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B1457-35E0-409B-98CD-F11D19CA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947941"/>
            <a:ext cx="8827245" cy="14875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Reception Of The Word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DD245-17CD-4FBE-A9CF-AC997273D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567" y="2567578"/>
            <a:ext cx="8827245" cy="3244137"/>
          </a:xfrm>
        </p:spPr>
        <p:txBody>
          <a:bodyPr>
            <a:normAutofit/>
          </a:bodyPr>
          <a:lstStyle/>
          <a:p>
            <a:r>
              <a:rPr lang="en-US" sz="2800" cap="none" dirty="0">
                <a:solidFill>
                  <a:srgbClr val="FFFFFF"/>
                </a:solidFill>
              </a:rPr>
              <a:t>James 1:18 “Of His own will He brought us forth by the word of truth, that we might be a kind of firstfruits of His creatures.”</a:t>
            </a:r>
          </a:p>
          <a:p>
            <a:r>
              <a:rPr lang="en-US" sz="2800" cap="none" dirty="0">
                <a:solidFill>
                  <a:srgbClr val="FFFFFF"/>
                </a:solidFill>
              </a:rPr>
              <a:t>James 1:21 “Therefore lay aside all filthiness and overflow of wickedness, and receive with meekness the implanted word, which is able to save your souls.”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25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“SLOW TO WRATH”</a:t>
            </a:r>
            <a:endParaRPr lang="en-US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2294792"/>
            <a:ext cx="11122268" cy="4044462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James 1:20 “for the wrath of man does not produce the righteousness of God.”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OVERALL LOOK AT ANGER AND WRATH</a:t>
            </a:r>
          </a:p>
          <a:p>
            <a:pPr lvl="1"/>
            <a:r>
              <a:rPr lang="en-US" sz="2800" b="1" dirty="0"/>
              <a:t>Defining Anger and Wrath</a:t>
            </a:r>
          </a:p>
          <a:p>
            <a:pPr lvl="1"/>
            <a:r>
              <a:rPr lang="en-US" sz="2800" b="1" dirty="0"/>
              <a:t>Anger - </a:t>
            </a:r>
            <a:r>
              <a:rPr lang="el-GR" sz="2800" b="1" dirty="0"/>
              <a:t>(ὀργή 3709)</a:t>
            </a:r>
            <a:r>
              <a:rPr lang="en-US" sz="2800" b="1" dirty="0"/>
              <a:t>  “Indignation which has arisen gradually and become more settled” – Thayer  “</a:t>
            </a:r>
            <a:r>
              <a:rPr lang="en-US" sz="2800" b="1" dirty="0" err="1"/>
              <a:t>Orge</a:t>
            </a:r>
            <a:r>
              <a:rPr lang="en-US" sz="2800" b="1" dirty="0"/>
              <a:t> suggests a more settled or abiding condition of mind, frequently with a view to taking revenge” – Vine</a:t>
            </a:r>
          </a:p>
          <a:p>
            <a:pPr lvl="1"/>
            <a:r>
              <a:rPr lang="en-US" sz="2800" b="1" dirty="0"/>
              <a:t>Anger, then, is a lingering, seething emotion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100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“SLOW TO WRATH”</a:t>
            </a:r>
            <a:endParaRPr lang="en-US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2294792"/>
            <a:ext cx="11122268" cy="4044462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OVERALL LOOK AT ANGER AND WRATH</a:t>
            </a:r>
          </a:p>
          <a:p>
            <a:pPr lvl="1"/>
            <a:r>
              <a:rPr lang="en-US" sz="3200" b="1" dirty="0"/>
              <a:t>Defining Anger and Wrath</a:t>
            </a:r>
          </a:p>
          <a:p>
            <a:pPr lvl="1"/>
            <a:r>
              <a:rPr lang="en-US" sz="3200" b="1" dirty="0"/>
              <a:t>Wrath – (</a:t>
            </a:r>
            <a:r>
              <a:rPr lang="el-GR" sz="3200" b="1" dirty="0"/>
              <a:t>θυμός</a:t>
            </a:r>
            <a:r>
              <a:rPr lang="en-US" sz="3200" b="1" dirty="0"/>
              <a:t>) “The sudden outburst of passionate anger” - Zondervan P.E.  “The blaze of temper which flares into violent words and deeds, and just as quickly dies” - Barclay</a:t>
            </a:r>
          </a:p>
          <a:p>
            <a:pPr lvl="1"/>
            <a:r>
              <a:rPr lang="en-US" sz="3200" b="1" dirty="0"/>
              <a:t>Today we would call this “blowing off steam”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97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O.T. HAS MUCH TO SAY ABOUT THIS</a:t>
            </a:r>
            <a:endParaRPr lang="en-US" sz="20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2294792"/>
            <a:ext cx="11122268" cy="4044462"/>
          </a:xfrm>
        </p:spPr>
        <p:txBody>
          <a:bodyPr>
            <a:normAutofit/>
          </a:bodyPr>
          <a:lstStyle/>
          <a:p>
            <a:r>
              <a:rPr lang="en-US" sz="3000" b="1" dirty="0"/>
              <a:t>Psalms 37:8 “Cease from anger, and forsake wrath”</a:t>
            </a:r>
          </a:p>
          <a:p>
            <a:r>
              <a:rPr lang="en-US" sz="3000" b="1" dirty="0"/>
              <a:t>Proverbs 14:29 “slow to wrath has great understanding”</a:t>
            </a:r>
          </a:p>
          <a:p>
            <a:r>
              <a:rPr lang="en-US" sz="3000" b="1" dirty="0"/>
              <a:t>Proverbs 15:18 “slow to anger allays contention.”</a:t>
            </a:r>
          </a:p>
          <a:p>
            <a:r>
              <a:rPr lang="en-US" sz="3000" b="1" dirty="0"/>
              <a:t>Proverbs 16:32 “slow to anger is better than the mighty”</a:t>
            </a:r>
          </a:p>
          <a:p>
            <a:r>
              <a:rPr lang="en-US" sz="3000" b="1" dirty="0"/>
              <a:t>Proverbs 22:24,25 “no friendship with an angry man”</a:t>
            </a:r>
          </a:p>
          <a:p>
            <a:r>
              <a:rPr lang="en-US" sz="3000" b="1" dirty="0"/>
              <a:t>Ecclesiastes 7:9 “Do not hasten in your spirit to be angry, For anger rests in the bosom of fools.”</a:t>
            </a:r>
          </a:p>
        </p:txBody>
      </p:sp>
    </p:spTree>
    <p:extLst>
      <p:ext uri="{BB962C8B-B14F-4D97-AF65-F5344CB8AC3E}">
        <p14:creationId xmlns:p14="http://schemas.microsoft.com/office/powerpoint/2010/main" val="3288231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N.T. ALSO SAYS MUCH AGAINST ANGER &amp; WRATH</a:t>
            </a:r>
            <a:endParaRPr lang="en-US" sz="20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2400300"/>
            <a:ext cx="11122268" cy="3938954"/>
          </a:xfrm>
        </p:spPr>
        <p:txBody>
          <a:bodyPr>
            <a:noAutofit/>
          </a:bodyPr>
          <a:lstStyle/>
          <a:p>
            <a:r>
              <a:rPr lang="en-US" sz="3100" b="1" dirty="0"/>
              <a:t>Romans 12:19 “do not avenge yourselves, but rather give place to wrath”</a:t>
            </a:r>
          </a:p>
          <a:p>
            <a:r>
              <a:rPr lang="en-US" sz="3100" b="1" dirty="0"/>
              <a:t>Galatians 5:19-21 “the works of the flesh are evident, which are: …outbursts of wrath… those who practice such things will not inherit the kingdom of God.”</a:t>
            </a:r>
          </a:p>
          <a:p>
            <a:r>
              <a:rPr lang="en-US" sz="3100" b="1" dirty="0"/>
              <a:t>Ephesians 4:31 “ wrath, anger, …be put away from you”</a:t>
            </a:r>
          </a:p>
          <a:p>
            <a:r>
              <a:rPr lang="en-US" sz="3100" b="1" dirty="0"/>
              <a:t>Colossians 3:8 “put off all these: anger, wrath”</a:t>
            </a:r>
          </a:p>
        </p:txBody>
      </p:sp>
    </p:spTree>
    <p:extLst>
      <p:ext uri="{BB962C8B-B14F-4D97-AF65-F5344CB8AC3E}">
        <p14:creationId xmlns:p14="http://schemas.microsoft.com/office/powerpoint/2010/main" val="6835397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 THAT:</a:t>
            </a:r>
            <a:endParaRPr lang="en-US" sz="20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2400300"/>
            <a:ext cx="11122268" cy="3938954"/>
          </a:xfrm>
        </p:spPr>
        <p:txBody>
          <a:bodyPr>
            <a:noAutofit/>
          </a:bodyPr>
          <a:lstStyle/>
          <a:p>
            <a:r>
              <a:rPr lang="en-US" sz="3200" b="1" dirty="0"/>
              <a:t>Ephesians 4:26 “Be angry, and do not sin”</a:t>
            </a:r>
          </a:p>
          <a:p>
            <a:r>
              <a:rPr lang="en-US" sz="3200" b="1" dirty="0"/>
              <a:t>John 2:13-17  Towards money changers</a:t>
            </a:r>
          </a:p>
          <a:p>
            <a:r>
              <a:rPr lang="en-US" sz="3200" b="1" dirty="0"/>
              <a:t>Matthew 23:13-36 Towards scribes &amp; Pharisees</a:t>
            </a:r>
          </a:p>
          <a:p>
            <a:pPr marL="0" indent="0">
              <a:buNone/>
            </a:pPr>
            <a:r>
              <a:rPr lang="en-US" sz="3600" b="1" dirty="0"/>
              <a:t>Both Testaments Present God of Anger &amp; Love</a:t>
            </a:r>
            <a:endParaRPr lang="en-US" sz="3100" b="1" dirty="0"/>
          </a:p>
          <a:p>
            <a:r>
              <a:rPr lang="en-US" sz="3200" b="1" dirty="0"/>
              <a:t>Psalms 78:49-51, 58-61; Isaiah 5:25</a:t>
            </a:r>
          </a:p>
          <a:p>
            <a:r>
              <a:rPr lang="en-US" sz="3200" b="1" dirty="0"/>
              <a:t>Romans 1:18; 2:43-11</a:t>
            </a:r>
          </a:p>
        </p:txBody>
      </p:sp>
    </p:spTree>
    <p:extLst>
      <p:ext uri="{BB962C8B-B14F-4D97-AF65-F5344CB8AC3E}">
        <p14:creationId xmlns:p14="http://schemas.microsoft.com/office/powerpoint/2010/main" val="265065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“CLOSER LOOK” AT ANGER AND WRATH</a:t>
            </a:r>
            <a:endParaRPr lang="en-US" sz="18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6" y="2294792"/>
            <a:ext cx="11122268" cy="3938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Concerning The ANGER of GOD</a:t>
            </a:r>
          </a:p>
          <a:p>
            <a:r>
              <a:rPr lang="en-US" sz="3100" b="1" dirty="0"/>
              <a:t>A Just Reaction to Evil – Romans 1:18-2:11</a:t>
            </a:r>
          </a:p>
          <a:p>
            <a:r>
              <a:rPr lang="en-US" sz="3100" b="1" dirty="0"/>
              <a:t>His Wrath Never Misguided</a:t>
            </a:r>
          </a:p>
          <a:p>
            <a:r>
              <a:rPr lang="en-US" sz="3100" b="1" dirty="0"/>
              <a:t>Man is not so capable!</a:t>
            </a:r>
          </a:p>
          <a:p>
            <a:r>
              <a:rPr lang="en-US" sz="3100" b="1" dirty="0"/>
              <a:t>Often misguided – ignorance, misunderstanding, </a:t>
            </a:r>
            <a:r>
              <a:rPr lang="en-US" sz="3100" b="1" dirty="0" err="1"/>
              <a:t>etc</a:t>
            </a:r>
            <a:endParaRPr lang="en-US" sz="3100" b="1" dirty="0"/>
          </a:p>
          <a:p>
            <a:r>
              <a:rPr lang="en-US" sz="3100" b="1" dirty="0"/>
              <a:t>Just because God displays wrath &amp; anger does NOT justify man do so!</a:t>
            </a:r>
          </a:p>
        </p:txBody>
      </p:sp>
    </p:spTree>
    <p:extLst>
      <p:ext uri="{BB962C8B-B14F-4D97-AF65-F5344CB8AC3E}">
        <p14:creationId xmlns:p14="http://schemas.microsoft.com/office/powerpoint/2010/main" val="31202580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“CLOSER LOOK” AT ANGER AND WRATH</a:t>
            </a:r>
            <a:endParaRPr lang="en-US" sz="18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6" y="2294791"/>
            <a:ext cx="11122268" cy="43170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Concerning The ANGER of CHRIST</a:t>
            </a:r>
          </a:p>
          <a:p>
            <a:r>
              <a:rPr lang="en-US" sz="3100" b="1" dirty="0"/>
              <a:t>Read Hearts Of Men – John 2:24,25</a:t>
            </a:r>
          </a:p>
          <a:p>
            <a:r>
              <a:rPr lang="en-US" sz="3100" b="1" dirty="0"/>
              <a:t>Nothing of self-interest</a:t>
            </a:r>
          </a:p>
          <a:p>
            <a:r>
              <a:rPr lang="en-US" sz="3100" b="1" dirty="0"/>
              <a:t>Only HOLY ANGER against unrighteousness</a:t>
            </a:r>
          </a:p>
          <a:p>
            <a:r>
              <a:rPr lang="en-US" sz="3100" b="1" dirty="0"/>
              <a:t>Only for GOD’S HONOR!</a:t>
            </a:r>
          </a:p>
          <a:p>
            <a:r>
              <a:rPr lang="en-US" sz="3100" b="1" dirty="0"/>
              <a:t>Personally abused, said nothing – 1 Peter 2:21-23 </a:t>
            </a:r>
          </a:p>
          <a:p>
            <a:r>
              <a:rPr lang="en-US" sz="3100" b="1" dirty="0"/>
              <a:t>When against God, displayed “righteous anger”</a:t>
            </a:r>
          </a:p>
        </p:txBody>
      </p:sp>
    </p:spTree>
    <p:extLst>
      <p:ext uri="{BB962C8B-B14F-4D97-AF65-F5344CB8AC3E}">
        <p14:creationId xmlns:p14="http://schemas.microsoft.com/office/powerpoint/2010/main" val="1758787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“CLOSER LOOK” AT ANGER AND WRATH</a:t>
            </a:r>
            <a:endParaRPr lang="en-US" sz="18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6" y="2294791"/>
            <a:ext cx="11122268" cy="43170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/>
              <a:t>Concerning The ANGER of Man</a:t>
            </a:r>
          </a:p>
          <a:p>
            <a:r>
              <a:rPr lang="en-US" sz="3400" b="1" dirty="0"/>
              <a:t>We remain silent when sin is exalted and God is dishonored</a:t>
            </a:r>
          </a:p>
          <a:p>
            <a:r>
              <a:rPr lang="en-US" sz="3400" b="1" dirty="0"/>
              <a:t>Then get angry when someone offends us personally!</a:t>
            </a:r>
          </a:p>
          <a:p>
            <a:r>
              <a:rPr lang="en-US" sz="3400" b="1" dirty="0"/>
              <a:t>Too often, therefore, what we justify as “righteous indignation” is really “self-righteous indignation!”</a:t>
            </a:r>
          </a:p>
        </p:txBody>
      </p:sp>
    </p:spTree>
    <p:extLst>
      <p:ext uri="{BB962C8B-B14F-4D97-AF65-F5344CB8AC3E}">
        <p14:creationId xmlns:p14="http://schemas.microsoft.com/office/powerpoint/2010/main" val="68256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573C-62B2-4B2C-B0BE-FFB8203C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70" y="518747"/>
            <a:ext cx="9557238" cy="1512276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CONCERNING THE ANGER IN EPHESIANS 4:26</a:t>
            </a:r>
            <a:endParaRPr lang="en-US" sz="18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72D69-F40C-836C-075F-2BCF02F2A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6" y="2294791"/>
            <a:ext cx="11122268" cy="4317023"/>
          </a:xfrm>
        </p:spPr>
        <p:txBody>
          <a:bodyPr>
            <a:noAutofit/>
          </a:bodyPr>
          <a:lstStyle/>
          <a:p>
            <a:r>
              <a:rPr lang="en-US" sz="3100" b="1" dirty="0"/>
              <a:t>Ephesians 4:26 NKJV 26 "Be angry, and do not sin": do not let the sun go down on your wrath,”</a:t>
            </a:r>
          </a:p>
          <a:p>
            <a:r>
              <a:rPr lang="en-US" sz="3100" b="1" dirty="0"/>
              <a:t>Ephesians 4:31 NKJV 31 Let all …, wrath, anger,… be put away from you, with all malice.”</a:t>
            </a:r>
          </a:p>
          <a:p>
            <a:r>
              <a:rPr lang="en-US" sz="3100" b="1" dirty="0"/>
              <a:t>First, ”DO NOT SIN” - emotion must be controlled -  Don’t allow it to manifest itself in a sinful way</a:t>
            </a:r>
          </a:p>
          <a:p>
            <a:r>
              <a:rPr lang="en-US" sz="3100" b="1" dirty="0"/>
              <a:t>“Do not let the sun go down on your wrath” Ephesians 4:27,26,31</a:t>
            </a:r>
          </a:p>
        </p:txBody>
      </p:sp>
    </p:spTree>
    <p:extLst>
      <p:ext uri="{BB962C8B-B14F-4D97-AF65-F5344CB8AC3E}">
        <p14:creationId xmlns:p14="http://schemas.microsoft.com/office/powerpoint/2010/main" val="3387545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 descr="purple tinted chalkboard">
            <a:extLst>
              <a:ext uri="{FF2B5EF4-FFF2-40B4-BE49-F238E27FC236}">
                <a16:creationId xmlns:a16="http://schemas.microsoft.com/office/drawing/2014/main" id="{12751E25-7490-4E9F-B6B6-99147D39E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-1" b="21257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B1457-35E0-409B-98CD-F11D19CA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3" y="963142"/>
            <a:ext cx="8827245" cy="1028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“SLOW TO WRATH”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DD245-17CD-4FBE-A9CF-AC997273D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2" y="2127902"/>
            <a:ext cx="8827245" cy="393878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James 1:19,20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Though the “wrath of God” may on occasions accomplish the righteousness of God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	It is clearly stated that the “wrath of man” does not!  James 1:20</a:t>
            </a:r>
          </a:p>
          <a:p>
            <a:pPr algn="ctr"/>
            <a:r>
              <a:rPr lang="en-US" sz="4000" cap="none" dirty="0">
                <a:solidFill>
                  <a:srgbClr val="FFFFFF"/>
                </a:solidFill>
              </a:rPr>
              <a:t>2 Timothy 2:24-26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12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0CEB4-BFAC-4014-9B69-2CFFE0B783D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F666C14-7219-46F1-8169-9E45DA110A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4B8C88-7AFD-4F93-AF50-E36A0AADA3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 design</Template>
  <TotalTime>202</TotalTime>
  <Words>733</Words>
  <Application>Microsoft Office PowerPoint</Application>
  <PresentationFormat>Widescreen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 Boardroom</vt:lpstr>
      <vt:lpstr>PowerPoint Presentation</vt:lpstr>
      <vt:lpstr>Notable Characteristics</vt:lpstr>
      <vt:lpstr>Our Reception Of The Word Of God</vt:lpstr>
      <vt:lpstr>“SLOW TO WRATH”</vt:lpstr>
      <vt:lpstr>“SLOW TO WRATH”</vt:lpstr>
      <vt:lpstr>THE O.T. HAS MUCH TO SAY ABOUT THIS</vt:lpstr>
      <vt:lpstr>THE N.T. ALSO SAYS MUCH AGAINST ANGER &amp; WRATH</vt:lpstr>
      <vt:lpstr>NOTE THAT:</vt:lpstr>
      <vt:lpstr>“CLOSER LOOK” AT ANGER AND WRATH</vt:lpstr>
      <vt:lpstr>“CLOSER LOOK” AT ANGER AND WRATH</vt:lpstr>
      <vt:lpstr>“CLOSER LOOK” AT ANGER AND WRATH</vt:lpstr>
      <vt:lpstr>CONCERNING THE ANGER IN EPHESIANS 4:26</vt:lpstr>
      <vt:lpstr>“SLOW TO WRATH”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11</cp:revision>
  <dcterms:created xsi:type="dcterms:W3CDTF">2023-12-21T21:14:09Z</dcterms:created>
  <dcterms:modified xsi:type="dcterms:W3CDTF">2023-12-22T00:37:06Z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